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7" r:id="rId2"/>
    <p:sldId id="278" r:id="rId3"/>
    <p:sldId id="261" r:id="rId4"/>
    <p:sldId id="280" r:id="rId5"/>
    <p:sldId id="297" r:id="rId6"/>
    <p:sldId id="294" r:id="rId7"/>
    <p:sldId id="265" r:id="rId8"/>
    <p:sldId id="282" r:id="rId9"/>
    <p:sldId id="264" r:id="rId10"/>
    <p:sldId id="303" r:id="rId11"/>
    <p:sldId id="298" r:id="rId12"/>
    <p:sldId id="285" r:id="rId13"/>
    <p:sldId id="304" r:id="rId14"/>
    <p:sldId id="316" r:id="rId15"/>
    <p:sldId id="266" r:id="rId16"/>
    <p:sldId id="287" r:id="rId17"/>
    <p:sldId id="306" r:id="rId18"/>
    <p:sldId id="308" r:id="rId19"/>
    <p:sldId id="307" r:id="rId20"/>
    <p:sldId id="310" r:id="rId21"/>
    <p:sldId id="291" r:id="rId22"/>
    <p:sldId id="292" r:id="rId23"/>
    <p:sldId id="293" r:id="rId24"/>
    <p:sldId id="313" r:id="rId25"/>
    <p:sldId id="314" r:id="rId26"/>
    <p:sldId id="276" r:id="rId27"/>
    <p:sldId id="277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9"/>
    <a:srgbClr val="F8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68" autoAdjust="0"/>
    <p:restoredTop sz="94589" autoAdjust="0"/>
  </p:normalViewPr>
  <p:slideViewPr>
    <p:cSldViewPr snapToGrid="0" showGuides="1">
      <p:cViewPr>
        <p:scale>
          <a:sx n="50" d="100"/>
          <a:sy n="50" d="100"/>
        </p:scale>
        <p:origin x="-2664" y="-14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AF5A8-6097-45BD-B721-3DDC4C3BB7B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B76D2DE-6215-4DBF-B8A6-462C583DCCBF}">
      <dgm:prSet phldrT="[Tekst]"/>
      <dgm:spPr>
        <a:xfrm>
          <a:off x="2827" y="1702792"/>
          <a:ext cx="1646039" cy="658415"/>
        </a:xfrm>
        <a:solidFill>
          <a:srgbClr val="00B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nl-NL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Onderzoek afgerond</a:t>
          </a:r>
        </a:p>
        <a:p>
          <a:r>
            <a:rPr lang="nl-NL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2016</a:t>
          </a:r>
          <a:endParaRPr lang="nl-NL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077F5D1F-F3EA-43DC-A2C5-1356A594D190}" type="parTrans" cxnId="{1400EBB3-7056-49D4-A837-9C299B574DA3}">
      <dgm:prSet/>
      <dgm:spPr/>
      <dgm:t>
        <a:bodyPr/>
        <a:lstStyle/>
        <a:p>
          <a:endParaRPr lang="nl-NL"/>
        </a:p>
      </dgm:t>
    </dgm:pt>
    <dgm:pt modelId="{5F22DBE4-6450-4E89-B866-1CC8219F8D47}" type="sibTrans" cxnId="{1400EBB3-7056-49D4-A837-9C299B574DA3}">
      <dgm:prSet/>
      <dgm:spPr/>
      <dgm:t>
        <a:bodyPr/>
        <a:lstStyle/>
        <a:p>
          <a:endParaRPr lang="nl-NL"/>
        </a:p>
      </dgm:t>
    </dgm:pt>
    <dgm:pt modelId="{96D6B592-88A5-44EF-87AC-80703F9D5D19}">
      <dgm:prSet phldrT="[Tekst]"/>
      <dgm:spPr>
        <a:xfrm>
          <a:off x="1484262" y="1702792"/>
          <a:ext cx="1646039" cy="658415"/>
        </a:xfr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nl-NL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Verkenning gestart</a:t>
          </a:r>
        </a:p>
        <a:p>
          <a:r>
            <a:rPr lang="nl-NL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2017-2020</a:t>
          </a:r>
          <a:endParaRPr lang="nl-NL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B3ECE4F1-379F-4B33-B219-434D95207092}" type="parTrans" cxnId="{1A3CEBC9-DEB1-426C-922B-E2EBA092B8D6}">
      <dgm:prSet/>
      <dgm:spPr/>
      <dgm:t>
        <a:bodyPr/>
        <a:lstStyle/>
        <a:p>
          <a:endParaRPr lang="nl-NL"/>
        </a:p>
      </dgm:t>
    </dgm:pt>
    <dgm:pt modelId="{8A72B184-6836-4CF2-8B8C-7EC0A4EC6DFC}" type="sibTrans" cxnId="{1A3CEBC9-DEB1-426C-922B-E2EBA092B8D6}">
      <dgm:prSet/>
      <dgm:spPr/>
      <dgm:t>
        <a:bodyPr/>
        <a:lstStyle/>
        <a:p>
          <a:endParaRPr lang="nl-NL"/>
        </a:p>
      </dgm:t>
    </dgm:pt>
    <dgm:pt modelId="{52B488EF-F447-45AF-BC79-9F0B58D53BE9}">
      <dgm:prSet phldrT="[Tekst]"/>
      <dgm:spPr>
        <a:xfrm>
          <a:off x="2965698" y="1702792"/>
          <a:ext cx="1646039" cy="658415"/>
        </a:xfr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nl-NL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Planvorming</a:t>
          </a:r>
        </a:p>
        <a:p>
          <a:r>
            <a:rPr lang="nl-NL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2020-2022</a:t>
          </a:r>
          <a:endParaRPr lang="nl-NL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B574F54A-06C2-4729-81B6-921CA17E754E}" type="parTrans" cxnId="{35249E52-1812-41E1-B5D2-9BAE5B14BD28}">
      <dgm:prSet/>
      <dgm:spPr/>
      <dgm:t>
        <a:bodyPr/>
        <a:lstStyle/>
        <a:p>
          <a:endParaRPr lang="nl-NL"/>
        </a:p>
      </dgm:t>
    </dgm:pt>
    <dgm:pt modelId="{1C9D3F0A-1E68-4151-B693-F0EC57D592C7}" type="sibTrans" cxnId="{35249E52-1812-41E1-B5D2-9BAE5B14BD28}">
      <dgm:prSet/>
      <dgm:spPr/>
      <dgm:t>
        <a:bodyPr/>
        <a:lstStyle/>
        <a:p>
          <a:endParaRPr lang="nl-NL"/>
        </a:p>
      </dgm:t>
    </dgm:pt>
    <dgm:pt modelId="{357711E8-AEDC-47A0-8FBB-4A1A8ECCC6CE}">
      <dgm:prSet/>
      <dgm:spPr>
        <a:xfrm>
          <a:off x="4447133" y="1702792"/>
          <a:ext cx="1646039" cy="658415"/>
        </a:xfr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nl-NL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Uitvoering</a:t>
          </a:r>
        </a:p>
        <a:p>
          <a:r>
            <a:rPr lang="nl-NL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2023 e.v.</a:t>
          </a:r>
          <a:endParaRPr lang="nl-NL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E929A412-C059-4E25-B098-F8234A967FC8}" type="parTrans" cxnId="{4978CDC5-BC1C-4403-A44E-AEBA3FB8E55A}">
      <dgm:prSet/>
      <dgm:spPr/>
      <dgm:t>
        <a:bodyPr/>
        <a:lstStyle/>
        <a:p>
          <a:endParaRPr lang="nl-NL"/>
        </a:p>
      </dgm:t>
    </dgm:pt>
    <dgm:pt modelId="{423D0404-6767-462A-BCE9-B6038B732FFB}" type="sibTrans" cxnId="{4978CDC5-BC1C-4403-A44E-AEBA3FB8E55A}">
      <dgm:prSet/>
      <dgm:spPr/>
      <dgm:t>
        <a:bodyPr/>
        <a:lstStyle/>
        <a:p>
          <a:endParaRPr lang="nl-NL"/>
        </a:p>
      </dgm:t>
    </dgm:pt>
    <dgm:pt modelId="{9C4EC753-45EE-4CD9-B779-D43B86830542}" type="pres">
      <dgm:prSet presAssocID="{63DAF5A8-6097-45BD-B721-3DDC4C3BB7B3}" presName="Name0" presStyleCnt="0">
        <dgm:presLayoutVars>
          <dgm:dir/>
          <dgm:animLvl val="lvl"/>
          <dgm:resizeHandles val="exact"/>
        </dgm:presLayoutVars>
      </dgm:prSet>
      <dgm:spPr/>
    </dgm:pt>
    <dgm:pt modelId="{BB747E6E-F0BA-4DF7-9410-687E8AFC5742}" type="pres">
      <dgm:prSet presAssocID="{FB76D2DE-6215-4DBF-B8A6-462C583DCCBF}" presName="parTxOnly" presStyleLbl="node1" presStyleIdx="0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nl-NL"/>
        </a:p>
      </dgm:t>
    </dgm:pt>
    <dgm:pt modelId="{43A798E5-C515-4C66-B028-D88FFE2FE1AB}" type="pres">
      <dgm:prSet presAssocID="{5F22DBE4-6450-4E89-B866-1CC8219F8D47}" presName="parTxOnlySpace" presStyleCnt="0"/>
      <dgm:spPr/>
    </dgm:pt>
    <dgm:pt modelId="{13A5F4E1-8E0E-4491-915E-46FA7DBD2F2B}" type="pres">
      <dgm:prSet presAssocID="{96D6B592-88A5-44EF-87AC-80703F9D5D19}" presName="parTxOnly" presStyleLbl="node1" presStyleIdx="1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nl-NL"/>
        </a:p>
      </dgm:t>
    </dgm:pt>
    <dgm:pt modelId="{B687A1F0-64AD-49DB-8512-8543AE815B73}" type="pres">
      <dgm:prSet presAssocID="{8A72B184-6836-4CF2-8B8C-7EC0A4EC6DFC}" presName="parTxOnlySpace" presStyleCnt="0"/>
      <dgm:spPr/>
    </dgm:pt>
    <dgm:pt modelId="{48A7FF0C-02A5-4A93-BADC-9F70E2F53B27}" type="pres">
      <dgm:prSet presAssocID="{52B488EF-F447-45AF-BC79-9F0B58D53BE9}" presName="parTxOnly" presStyleLbl="node1" presStyleIdx="2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nl-NL"/>
        </a:p>
      </dgm:t>
    </dgm:pt>
    <dgm:pt modelId="{84874DA7-FEB7-46EB-BA12-37294515A528}" type="pres">
      <dgm:prSet presAssocID="{1C9D3F0A-1E68-4151-B693-F0EC57D592C7}" presName="parTxOnlySpace" presStyleCnt="0"/>
      <dgm:spPr/>
    </dgm:pt>
    <dgm:pt modelId="{C5D84B5C-272C-4289-999C-A29418136A89}" type="pres">
      <dgm:prSet presAssocID="{357711E8-AEDC-47A0-8FBB-4A1A8ECCC6CE}" presName="parTxOnly" presStyleLbl="node1" presStyleIdx="3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nl-NL"/>
        </a:p>
      </dgm:t>
    </dgm:pt>
  </dgm:ptLst>
  <dgm:cxnLst>
    <dgm:cxn modelId="{1A3CEBC9-DEB1-426C-922B-E2EBA092B8D6}" srcId="{63DAF5A8-6097-45BD-B721-3DDC4C3BB7B3}" destId="{96D6B592-88A5-44EF-87AC-80703F9D5D19}" srcOrd="1" destOrd="0" parTransId="{B3ECE4F1-379F-4B33-B219-434D95207092}" sibTransId="{8A72B184-6836-4CF2-8B8C-7EC0A4EC6DFC}"/>
    <dgm:cxn modelId="{35249E52-1812-41E1-B5D2-9BAE5B14BD28}" srcId="{63DAF5A8-6097-45BD-B721-3DDC4C3BB7B3}" destId="{52B488EF-F447-45AF-BC79-9F0B58D53BE9}" srcOrd="2" destOrd="0" parTransId="{B574F54A-06C2-4729-81B6-921CA17E754E}" sibTransId="{1C9D3F0A-1E68-4151-B693-F0EC57D592C7}"/>
    <dgm:cxn modelId="{4978CDC5-BC1C-4403-A44E-AEBA3FB8E55A}" srcId="{63DAF5A8-6097-45BD-B721-3DDC4C3BB7B3}" destId="{357711E8-AEDC-47A0-8FBB-4A1A8ECCC6CE}" srcOrd="3" destOrd="0" parTransId="{E929A412-C059-4E25-B098-F8234A967FC8}" sibTransId="{423D0404-6767-462A-BCE9-B6038B732FFB}"/>
    <dgm:cxn modelId="{47655DF2-5F2F-44F4-B954-BDB6C6935B23}" type="presOf" srcId="{96D6B592-88A5-44EF-87AC-80703F9D5D19}" destId="{13A5F4E1-8E0E-4491-915E-46FA7DBD2F2B}" srcOrd="0" destOrd="0" presId="urn:microsoft.com/office/officeart/2005/8/layout/chevron1"/>
    <dgm:cxn modelId="{1400EBB3-7056-49D4-A837-9C299B574DA3}" srcId="{63DAF5A8-6097-45BD-B721-3DDC4C3BB7B3}" destId="{FB76D2DE-6215-4DBF-B8A6-462C583DCCBF}" srcOrd="0" destOrd="0" parTransId="{077F5D1F-F3EA-43DC-A2C5-1356A594D190}" sibTransId="{5F22DBE4-6450-4E89-B866-1CC8219F8D47}"/>
    <dgm:cxn modelId="{68C4389E-35D0-43AB-9AAD-20CDD738F646}" type="presOf" srcId="{FB76D2DE-6215-4DBF-B8A6-462C583DCCBF}" destId="{BB747E6E-F0BA-4DF7-9410-687E8AFC5742}" srcOrd="0" destOrd="0" presId="urn:microsoft.com/office/officeart/2005/8/layout/chevron1"/>
    <dgm:cxn modelId="{736DE46C-A497-4941-8D37-C6003BA40215}" type="presOf" srcId="{63DAF5A8-6097-45BD-B721-3DDC4C3BB7B3}" destId="{9C4EC753-45EE-4CD9-B779-D43B86830542}" srcOrd="0" destOrd="0" presId="urn:microsoft.com/office/officeart/2005/8/layout/chevron1"/>
    <dgm:cxn modelId="{D732B398-5793-4AE6-B97C-9D3C56873B5B}" type="presOf" srcId="{357711E8-AEDC-47A0-8FBB-4A1A8ECCC6CE}" destId="{C5D84B5C-272C-4289-999C-A29418136A89}" srcOrd="0" destOrd="0" presId="urn:microsoft.com/office/officeart/2005/8/layout/chevron1"/>
    <dgm:cxn modelId="{A9C66A1B-E364-4686-88A5-2CFA752E642D}" type="presOf" srcId="{52B488EF-F447-45AF-BC79-9F0B58D53BE9}" destId="{48A7FF0C-02A5-4A93-BADC-9F70E2F53B27}" srcOrd="0" destOrd="0" presId="urn:microsoft.com/office/officeart/2005/8/layout/chevron1"/>
    <dgm:cxn modelId="{EFFC7F3E-52A0-4021-9B51-6787E63473EA}" type="presParOf" srcId="{9C4EC753-45EE-4CD9-B779-D43B86830542}" destId="{BB747E6E-F0BA-4DF7-9410-687E8AFC5742}" srcOrd="0" destOrd="0" presId="urn:microsoft.com/office/officeart/2005/8/layout/chevron1"/>
    <dgm:cxn modelId="{12B5A576-0CCE-4BA5-BC91-1344D24838E8}" type="presParOf" srcId="{9C4EC753-45EE-4CD9-B779-D43B86830542}" destId="{43A798E5-C515-4C66-B028-D88FFE2FE1AB}" srcOrd="1" destOrd="0" presId="urn:microsoft.com/office/officeart/2005/8/layout/chevron1"/>
    <dgm:cxn modelId="{29FC0821-5FEA-4F4F-B87E-E1197BCF37F5}" type="presParOf" srcId="{9C4EC753-45EE-4CD9-B779-D43B86830542}" destId="{13A5F4E1-8E0E-4491-915E-46FA7DBD2F2B}" srcOrd="2" destOrd="0" presId="urn:microsoft.com/office/officeart/2005/8/layout/chevron1"/>
    <dgm:cxn modelId="{24FA22F8-8121-4E83-BE09-043265323784}" type="presParOf" srcId="{9C4EC753-45EE-4CD9-B779-D43B86830542}" destId="{B687A1F0-64AD-49DB-8512-8543AE815B73}" srcOrd="3" destOrd="0" presId="urn:microsoft.com/office/officeart/2005/8/layout/chevron1"/>
    <dgm:cxn modelId="{80E48896-F85C-49FB-9426-C3516432DC95}" type="presParOf" srcId="{9C4EC753-45EE-4CD9-B779-D43B86830542}" destId="{48A7FF0C-02A5-4A93-BADC-9F70E2F53B27}" srcOrd="4" destOrd="0" presId="urn:microsoft.com/office/officeart/2005/8/layout/chevron1"/>
    <dgm:cxn modelId="{0C08BB67-C7B0-408F-BAAC-8E9D3C908D03}" type="presParOf" srcId="{9C4EC753-45EE-4CD9-B779-D43B86830542}" destId="{84874DA7-FEB7-46EB-BA12-37294515A528}" srcOrd="5" destOrd="0" presId="urn:microsoft.com/office/officeart/2005/8/layout/chevron1"/>
    <dgm:cxn modelId="{B0ED87E6-77E8-4D3B-AE3E-51EA9AF8C9F2}" type="presParOf" srcId="{9C4EC753-45EE-4CD9-B779-D43B86830542}" destId="{C5D84B5C-272C-4289-999C-A29418136A8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EB46A-4FD6-4C37-BBFD-7CAAE805F675}" type="datetimeFigureOut">
              <a:rPr lang="nl-NL" smtClean="0"/>
              <a:t>8-6-2017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D576-4F90-40FB-BEEF-D58F4FD0EE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540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Betere</a:t>
            </a:r>
            <a:r>
              <a:rPr lang="nl-NL" baseline="0" dirty="0" smtClean="0"/>
              <a:t> kwaliteit afbeelding!!!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D576-4F90-40FB-BEEF-D58F4FD0EEC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693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FF0000"/>
                </a:solidFill>
              </a:rPr>
              <a:t>Volgnes</a:t>
            </a:r>
            <a:r>
              <a:rPr lang="nl-NL" dirty="0" smtClean="0">
                <a:solidFill>
                  <a:srgbClr val="FF0000"/>
                </a:solidFill>
              </a:rPr>
              <a:t> mij moet hieraan vooraf de luchtfoto. 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D576-4F90-40FB-BEEF-D58F4FD0EEC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502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 smtClean="0"/>
              <a:t>Dijk zuidzijde Maas tussen Ravenstein en Lith</a:t>
            </a:r>
          </a:p>
          <a:p>
            <a:r>
              <a:rPr lang="nl-NL" sz="1200" dirty="0" smtClean="0"/>
              <a:t>Uiterwaarden langs de Maas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D576-4F90-40FB-BEEF-D58F4FD0EEC2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083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Graag vertellen</a:t>
            </a:r>
            <a:r>
              <a:rPr lang="nl-NL" baseline="0" dirty="0" smtClean="0">
                <a:solidFill>
                  <a:srgbClr val="FF0000"/>
                </a:solidFill>
              </a:rPr>
              <a:t> waar deze foto’s genomen zijn!  En volgens mij klopt volgorde niet met titelvolgorde. 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D576-4F90-40FB-BEEF-D58F4FD0EEC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5034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KOP ERUIT</a:t>
            </a:r>
            <a:r>
              <a:rPr lang="nl-NL" baseline="0" dirty="0" smtClean="0">
                <a:solidFill>
                  <a:srgbClr val="C00000"/>
                </a:solidFill>
              </a:rPr>
              <a:t> HALEN!!</a:t>
            </a:r>
          </a:p>
          <a:p>
            <a:endParaRPr lang="nl-NL" baseline="0" dirty="0" smtClean="0">
              <a:solidFill>
                <a:srgbClr val="C00000"/>
              </a:solidFill>
            </a:endParaRPr>
          </a:p>
          <a:p>
            <a:r>
              <a:rPr lang="nl-NL" baseline="0" dirty="0" smtClean="0">
                <a:solidFill>
                  <a:srgbClr val="C00000"/>
                </a:solidFill>
              </a:rPr>
              <a:t>Concretere data!!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D576-4F90-40FB-BEEF-D58F4FD0EEC2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428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Veel tekst weinig plaatjes.</a:t>
            </a:r>
            <a:r>
              <a:rPr lang="nl-NL" baseline="0" dirty="0" smtClean="0"/>
              <a:t>  Gebruiken foto eerdere presentatie.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D576-4F90-40FB-BEEF-D58F4FD0EEC2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967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-852" r="48451" b="-1"/>
          <a:stretch/>
        </p:blipFill>
        <p:spPr>
          <a:xfrm>
            <a:off x="-540485" y="1392382"/>
            <a:ext cx="15978070" cy="593096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2928464" y="4081761"/>
            <a:ext cx="6335072" cy="576967"/>
          </a:xfrm>
        </p:spPr>
        <p:txBody>
          <a:bodyPr>
            <a:noAutofit/>
          </a:bodyPr>
          <a:lstStyle>
            <a:lvl1pPr algn="ctr">
              <a:defRPr sz="5000" b="1">
                <a:solidFill>
                  <a:srgbClr val="006AB9"/>
                </a:solidFill>
                <a:latin typeface="+mn-lt"/>
              </a:defRPr>
            </a:lvl1pPr>
          </a:lstStyle>
          <a:p>
            <a:r>
              <a:rPr lang="nl-NL" dirty="0"/>
              <a:t>Welkom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"/>
          <a:stretch/>
        </p:blipFill>
        <p:spPr>
          <a:xfrm>
            <a:off x="4686300" y="1281999"/>
            <a:ext cx="2762250" cy="249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2260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9F9-CBAA-4FBD-A585-33AA7FE05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323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9F9-CBAA-4FBD-A585-33AA7FE05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328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9F9-CBAA-4FBD-A585-33AA7FE05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5285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9F9-CBAA-4FBD-A585-33AA7FE05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301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9F9-CBAA-4FBD-A585-33AA7FE05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94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0972"/>
            <a:ext cx="12192000" cy="2620399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200" y="1227221"/>
            <a:ext cx="10515600" cy="4792578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5"/>
          <a:stretch/>
        </p:blipFill>
        <p:spPr>
          <a:xfrm>
            <a:off x="753572" y="3617"/>
            <a:ext cx="1342298" cy="96533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932918" y="3444667"/>
            <a:ext cx="6335072" cy="576967"/>
          </a:xfrm>
        </p:spPr>
        <p:txBody>
          <a:bodyPr>
            <a:noAutofit/>
          </a:bodyPr>
          <a:lstStyle>
            <a:lvl1pPr algn="ctr">
              <a:defRPr sz="5000" b="1">
                <a:solidFill>
                  <a:srgbClr val="006AB9"/>
                </a:solidFill>
                <a:latin typeface="+mn-lt"/>
              </a:defRPr>
            </a:lvl1pPr>
          </a:lstStyle>
          <a:p>
            <a:r>
              <a:rPr lang="nl-NL" dirty="0"/>
              <a:t>Hier komt een titel</a:t>
            </a:r>
          </a:p>
        </p:txBody>
      </p:sp>
    </p:spTree>
    <p:extLst>
      <p:ext uri="{BB962C8B-B14F-4D97-AF65-F5344CB8AC3E}">
        <p14:creationId xmlns:p14="http://schemas.microsoft.com/office/powerpoint/2010/main" val="248334836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0972"/>
            <a:ext cx="12192000" cy="262039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200" y="1227221"/>
            <a:ext cx="10515600" cy="47925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860881" y="1965072"/>
            <a:ext cx="9292392" cy="576967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006AB9"/>
                </a:solidFill>
                <a:latin typeface="+mn-lt"/>
              </a:defRPr>
            </a:lvl1pPr>
          </a:lstStyle>
          <a:p>
            <a:r>
              <a:rPr lang="nl-NL" dirty="0"/>
              <a:t>Hier komt een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624262" y="2735247"/>
            <a:ext cx="9529011" cy="291027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pPr lvl="0"/>
            <a:r>
              <a:rPr lang="nl-NL" dirty="0"/>
              <a:t>hier komt </a:t>
            </a:r>
            <a:r>
              <a:rPr lang="nl-NL" dirty="0" err="1"/>
              <a:t>bullettekst</a:t>
            </a:r>
            <a:endParaRPr lang="nl-NL" dirty="0"/>
          </a:p>
          <a:p>
            <a:pPr lvl="0"/>
            <a:r>
              <a:rPr lang="nl-NL" dirty="0"/>
              <a:t>hier komt </a:t>
            </a:r>
            <a:r>
              <a:rPr lang="nl-NL" dirty="0" err="1"/>
              <a:t>bullettekst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5"/>
          <a:stretch/>
        </p:blipFill>
        <p:spPr>
          <a:xfrm>
            <a:off x="753572" y="3617"/>
            <a:ext cx="1342298" cy="9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6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0972"/>
            <a:ext cx="12192000" cy="262039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200" y="1227221"/>
            <a:ext cx="10515600" cy="47925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30278" y="1965072"/>
            <a:ext cx="8167608" cy="5769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06AB9"/>
                </a:solidFill>
                <a:latin typeface="+mn-lt"/>
              </a:defRPr>
            </a:lvl1pPr>
          </a:lstStyle>
          <a:p>
            <a:r>
              <a:rPr lang="nl-NL" dirty="0"/>
              <a:t>Hier komt een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624262" y="2735247"/>
            <a:ext cx="9529011" cy="2910277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nl-NL" dirty="0"/>
              <a:t>hier komt </a:t>
            </a:r>
            <a:r>
              <a:rPr lang="nl-NL" dirty="0" err="1"/>
              <a:t>bullettekst</a:t>
            </a:r>
            <a:endParaRPr lang="nl-NL" dirty="0"/>
          </a:p>
          <a:p>
            <a:pPr lvl="0"/>
            <a:r>
              <a:rPr lang="nl-NL" dirty="0"/>
              <a:t>hier komt </a:t>
            </a:r>
            <a:r>
              <a:rPr lang="nl-NL" dirty="0" err="1"/>
              <a:t>bullettekst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5"/>
          <a:stretch/>
        </p:blipFill>
        <p:spPr>
          <a:xfrm>
            <a:off x="753572" y="3617"/>
            <a:ext cx="1342298" cy="9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8627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7535" r="48451"/>
          <a:stretch/>
        </p:blipFill>
        <p:spPr>
          <a:xfrm>
            <a:off x="0" y="-1"/>
            <a:ext cx="5575850" cy="1897589"/>
          </a:xfrm>
          <a:prstGeom prst="rect">
            <a:avLst/>
          </a:prstGeom>
        </p:spPr>
      </p:pic>
      <p:sp>
        <p:nvSpPr>
          <p:cNvPr id="23" name="Rechthoek 22"/>
          <p:cNvSpPr/>
          <p:nvPr userDrawn="1"/>
        </p:nvSpPr>
        <p:spPr>
          <a:xfrm>
            <a:off x="803275" y="800100"/>
            <a:ext cx="10550526" cy="5219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37597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504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793" userDrawn="1">
          <p15:clr>
            <a:srgbClr val="FBAE40"/>
          </p15:clr>
        </p15:guide>
        <p15:guide id="4" pos="50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69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9F9-CBAA-4FBD-A585-33AA7FE05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452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9F9-CBAA-4FBD-A585-33AA7FE05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131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9F9-CBAA-4FBD-A585-33AA7FE05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524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B59F9-CBAA-4FBD-A585-33AA7FE05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77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2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anderendemaas.n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-46832"/>
            <a:ext cx="12176125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hoek 1"/>
          <p:cNvSpPr/>
          <p:nvPr/>
        </p:nvSpPr>
        <p:spPr>
          <a:xfrm>
            <a:off x="3048000" y="3890367"/>
            <a:ext cx="8077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000" b="1" dirty="0">
                <a:solidFill>
                  <a:schemeClr val="bg1"/>
                </a:solidFill>
                <a:ea typeface="+mj-ea"/>
                <a:cs typeface="+mj-cs"/>
              </a:rPr>
              <a:t>Informatie avond</a:t>
            </a:r>
            <a:br>
              <a:rPr lang="nl-NL" sz="50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nl-NL" sz="5000" b="1" dirty="0">
                <a:solidFill>
                  <a:schemeClr val="bg1"/>
                </a:solidFill>
                <a:ea typeface="+mj-ea"/>
                <a:cs typeface="+mj-cs"/>
              </a:rPr>
              <a:t>Project Meanderende Maas</a:t>
            </a:r>
            <a:br>
              <a:rPr lang="nl-NL" sz="50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nl-NL" sz="5000" b="1" dirty="0">
                <a:solidFill>
                  <a:schemeClr val="bg1"/>
                </a:solidFill>
                <a:ea typeface="+mj-ea"/>
                <a:cs typeface="+mj-cs"/>
              </a:rPr>
              <a:t>verkenning Ravenstein-Lith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11" y="1861008"/>
            <a:ext cx="7344816" cy="440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/>
          <p:cNvSpPr/>
          <p:nvPr/>
        </p:nvSpPr>
        <p:spPr>
          <a:xfrm>
            <a:off x="241446" y="157177"/>
            <a:ext cx="1148628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006AB9"/>
                </a:solidFill>
                <a:ea typeface="+mj-ea"/>
                <a:cs typeface="+mj-cs"/>
              </a:rPr>
              <a:t>Besluit: verkennen van samenspel </a:t>
            </a:r>
          </a:p>
          <a:p>
            <a:pPr algn="ctr"/>
            <a:r>
              <a:rPr lang="nl-NL" sz="4000" b="1" dirty="0" smtClean="0">
                <a:solidFill>
                  <a:srgbClr val="006AB9"/>
                </a:solidFill>
                <a:ea typeface="+mj-ea"/>
                <a:cs typeface="+mj-cs"/>
              </a:rPr>
              <a:t>dijkversterking-rivierverruiming-gebiedsontwikkeling</a:t>
            </a:r>
            <a:endParaRPr lang="nl-NL" sz="4000" b="1" dirty="0">
              <a:solidFill>
                <a:srgbClr val="006AB9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3357813" y="2468547"/>
            <a:ext cx="5576638" cy="2910277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Waarom dit project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4000" b="1" dirty="0">
                <a:solidFill>
                  <a:srgbClr val="006AB9"/>
                </a:solidFill>
                <a:ea typeface="+mj-ea"/>
                <a:cs typeface="+mj-cs"/>
              </a:rPr>
              <a:t>Wat gaan we doen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Hoe gaan we te werk 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Hoe kunt u meedoen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14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9328" y="2117472"/>
            <a:ext cx="8167608" cy="576967"/>
          </a:xfrm>
        </p:spPr>
        <p:txBody>
          <a:bodyPr/>
          <a:lstStyle/>
          <a:p>
            <a:r>
              <a:rPr lang="nl-NL" dirty="0" smtClean="0"/>
              <a:t>Doel: veilig en aantrekkelijk gebied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05212" y="3249597"/>
            <a:ext cx="9748588" cy="2910277"/>
          </a:xfrm>
        </p:spPr>
        <p:txBody>
          <a:bodyPr>
            <a:normAutofit fontScale="70000" lnSpcReduction="20000"/>
          </a:bodyPr>
          <a:lstStyle/>
          <a:p>
            <a:r>
              <a:rPr lang="nl-NL" sz="3200" b="1" dirty="0" smtClean="0"/>
              <a:t>Veilig </a:t>
            </a:r>
            <a:endParaRPr lang="nl-NL" sz="3200" dirty="0"/>
          </a:p>
          <a:p>
            <a:r>
              <a:rPr lang="nl-NL" sz="3200" dirty="0" smtClean="0"/>
              <a:t>Hoogwaterbescherming: </a:t>
            </a:r>
          </a:p>
          <a:p>
            <a:r>
              <a:rPr lang="nl-NL" sz="3200" dirty="0" smtClean="0"/>
              <a:t>opvangen </a:t>
            </a:r>
            <a:r>
              <a:rPr lang="nl-NL" sz="3200" dirty="0"/>
              <a:t>hogere waterstanden </a:t>
            </a:r>
            <a:r>
              <a:rPr lang="nl-NL" sz="3200" dirty="0" smtClean="0"/>
              <a:t>Maas ,  voldoen aan nieuwe norm</a:t>
            </a:r>
            <a:endParaRPr lang="nl-NL" sz="3200" dirty="0"/>
          </a:p>
          <a:p>
            <a:endParaRPr lang="nl-NL" sz="3200" dirty="0" smtClean="0"/>
          </a:p>
          <a:p>
            <a:r>
              <a:rPr lang="nl-NL" sz="3200" b="1" dirty="0" smtClean="0"/>
              <a:t>Aantrekkelijk</a:t>
            </a:r>
          </a:p>
          <a:p>
            <a:r>
              <a:rPr lang="nl-NL" sz="3200" dirty="0" smtClean="0"/>
              <a:t>natuur</a:t>
            </a:r>
          </a:p>
          <a:p>
            <a:r>
              <a:rPr lang="nl-NL" sz="3200" dirty="0" smtClean="0"/>
              <a:t>recreatie</a:t>
            </a:r>
          </a:p>
          <a:p>
            <a:r>
              <a:rPr lang="nl-NL" sz="3200" dirty="0" smtClean="0"/>
              <a:t>economie</a:t>
            </a:r>
            <a:endParaRPr lang="nl-NL" sz="3200" dirty="0"/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endParaRPr lang="nl-NL" sz="2400" dirty="0">
              <a:solidFill>
                <a:prstClr val="black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093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/>
        </p:nvSpPr>
        <p:spPr>
          <a:xfrm>
            <a:off x="2107577" y="270977"/>
            <a:ext cx="77539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006AB9"/>
                </a:solidFill>
                <a:ea typeface="+mj-ea"/>
                <a:cs typeface="+mj-cs"/>
              </a:rPr>
              <a:t>Perspectief: de Meanderende </a:t>
            </a:r>
            <a:r>
              <a:rPr lang="nl-NL" sz="4000" b="1" dirty="0">
                <a:solidFill>
                  <a:srgbClr val="006AB9"/>
                </a:solidFill>
                <a:ea typeface="+mj-ea"/>
                <a:cs typeface="+mj-cs"/>
              </a:rPr>
              <a:t>Maas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94" y="980728"/>
            <a:ext cx="6559856" cy="49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4024313" y="1965325"/>
            <a:ext cx="8167687" cy="576263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1" y="476250"/>
            <a:ext cx="11462359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51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/>
        </p:nvSpPr>
        <p:spPr>
          <a:xfrm>
            <a:off x="4422570" y="168413"/>
            <a:ext cx="3123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b="1" dirty="0">
                <a:solidFill>
                  <a:srgbClr val="006AB9"/>
                </a:solidFill>
                <a:ea typeface="+mj-ea"/>
                <a:cs typeface="+mj-cs"/>
              </a:rPr>
              <a:t>Projectgebied</a:t>
            </a:r>
          </a:p>
        </p:txBody>
      </p:sp>
      <p:grpSp>
        <p:nvGrpSpPr>
          <p:cNvPr id="3" name="Groep 2"/>
          <p:cNvGrpSpPr/>
          <p:nvPr/>
        </p:nvGrpSpPr>
        <p:grpSpPr>
          <a:xfrm>
            <a:off x="1167701" y="876299"/>
            <a:ext cx="10014650" cy="5497495"/>
            <a:chOff x="2631441" y="1218869"/>
            <a:chExt cx="8970009" cy="4724732"/>
          </a:xfrm>
        </p:grpSpPr>
        <p:grpSp>
          <p:nvGrpSpPr>
            <p:cNvPr id="2" name="Groep 1"/>
            <p:cNvGrpSpPr/>
            <p:nvPr/>
          </p:nvGrpSpPr>
          <p:grpSpPr>
            <a:xfrm>
              <a:off x="2631441" y="1218869"/>
              <a:ext cx="8970009" cy="4724732"/>
              <a:chOff x="2631441" y="1218870"/>
              <a:chExt cx="7128649" cy="3937927"/>
            </a:xfrm>
          </p:grpSpPr>
          <p:pic>
            <p:nvPicPr>
              <p:cNvPr id="4" name="Afbeelding 3"/>
              <p:cNvPicPr>
                <a:picLocks noChangeAspect="1"/>
              </p:cNvPicPr>
              <p:nvPr/>
            </p:nvPicPr>
            <p:blipFill rotWithShape="1">
              <a:blip r:embed="rId3"/>
              <a:srcRect b="21518"/>
              <a:stretch/>
            </p:blipFill>
            <p:spPr>
              <a:xfrm>
                <a:off x="2631441" y="1218870"/>
                <a:ext cx="7128649" cy="3937927"/>
              </a:xfrm>
              <a:prstGeom prst="rect">
                <a:avLst/>
              </a:prstGeom>
            </p:spPr>
          </p:pic>
          <p:sp>
            <p:nvSpPr>
              <p:cNvPr id="5" name="Tekstvak 4"/>
              <p:cNvSpPr txBox="1"/>
              <p:nvPr/>
            </p:nvSpPr>
            <p:spPr>
              <a:xfrm>
                <a:off x="5814781" y="2613718"/>
                <a:ext cx="761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Megen</a:t>
                </a:r>
              </a:p>
            </p:txBody>
          </p:sp>
          <p:sp>
            <p:nvSpPr>
              <p:cNvPr id="6" name="Tekstvak 5"/>
              <p:cNvSpPr txBox="1"/>
              <p:nvPr/>
            </p:nvSpPr>
            <p:spPr>
              <a:xfrm>
                <a:off x="4683039" y="2382885"/>
                <a:ext cx="8689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Maas-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bommel</a:t>
                </a:r>
              </a:p>
            </p:txBody>
          </p:sp>
          <p:sp>
            <p:nvSpPr>
              <p:cNvPr id="7" name="Tekstvak 6"/>
              <p:cNvSpPr txBox="1"/>
              <p:nvPr/>
            </p:nvSpPr>
            <p:spPr>
              <a:xfrm>
                <a:off x="8120431" y="4169075"/>
                <a:ext cx="10719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Ravenstein</a:t>
                </a:r>
              </a:p>
            </p:txBody>
          </p:sp>
          <p:sp>
            <p:nvSpPr>
              <p:cNvPr id="8" name="Tekstvak 7"/>
              <p:cNvSpPr txBox="1"/>
              <p:nvPr/>
            </p:nvSpPr>
            <p:spPr>
              <a:xfrm>
                <a:off x="6838404" y="1993369"/>
                <a:ext cx="10007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Appeltern</a:t>
                </a:r>
              </a:p>
            </p:txBody>
          </p:sp>
          <p:sp>
            <p:nvSpPr>
              <p:cNvPr id="9" name="Tekstvak 8"/>
              <p:cNvSpPr txBox="1"/>
              <p:nvPr/>
            </p:nvSpPr>
            <p:spPr>
              <a:xfrm>
                <a:off x="2631441" y="3711559"/>
                <a:ext cx="9058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Lithoijen</a:t>
                </a:r>
              </a:p>
            </p:txBody>
          </p:sp>
        </p:grpSp>
        <p:sp>
          <p:nvSpPr>
            <p:cNvPr id="10" name="Tekstvak 9"/>
            <p:cNvSpPr txBox="1"/>
            <p:nvPr/>
          </p:nvSpPr>
          <p:spPr>
            <a:xfrm>
              <a:off x="6347196" y="5445110"/>
              <a:ext cx="958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65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/>
        </p:nvSpPr>
        <p:spPr>
          <a:xfrm>
            <a:off x="2128389" y="306478"/>
            <a:ext cx="77123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006AB9"/>
                </a:solidFill>
                <a:ea typeface="+mj-ea"/>
                <a:cs typeface="+mj-cs"/>
              </a:rPr>
              <a:t>Maatregelen </a:t>
            </a:r>
            <a:r>
              <a:rPr lang="nl-NL" sz="4000" b="1" dirty="0">
                <a:solidFill>
                  <a:srgbClr val="006AB9"/>
                </a:solidFill>
                <a:ea typeface="+mj-ea"/>
                <a:cs typeface="+mj-cs"/>
              </a:rPr>
              <a:t>aan de dijk en </a:t>
            </a:r>
            <a:r>
              <a:rPr lang="nl-NL" sz="4000" b="1" dirty="0" smtClean="0">
                <a:solidFill>
                  <a:srgbClr val="006AB9"/>
                </a:solidFill>
                <a:ea typeface="+mj-ea"/>
                <a:cs typeface="+mj-cs"/>
              </a:rPr>
              <a:t>rivier …</a:t>
            </a:r>
            <a:endParaRPr lang="nl-NL" sz="4000" b="1" dirty="0">
              <a:solidFill>
                <a:srgbClr val="006AB9"/>
              </a:solidFill>
              <a:ea typeface="+mj-ea"/>
              <a:cs typeface="+mj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7" y="1947474"/>
            <a:ext cx="5131834" cy="384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084" y="1947474"/>
            <a:ext cx="5131832" cy="384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316571" y="306478"/>
            <a:ext cx="9336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006AB9"/>
                </a:solidFill>
                <a:ea typeface="+mj-ea"/>
                <a:cs typeface="+mj-cs"/>
              </a:rPr>
              <a:t>…gecombineerd met gebiedsmaatregelen</a:t>
            </a:r>
            <a:endParaRPr lang="nl-NL" sz="4000" b="1" dirty="0">
              <a:solidFill>
                <a:srgbClr val="006AB9"/>
              </a:solidFill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99" y="1014364"/>
            <a:ext cx="507147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506" y="1490614"/>
            <a:ext cx="4180632" cy="47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7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78105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8575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0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83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435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8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8464" y="4653261"/>
            <a:ext cx="6335072" cy="576967"/>
          </a:xfrm>
        </p:spPr>
        <p:txBody>
          <a:bodyPr/>
          <a:lstStyle/>
          <a:p>
            <a:r>
              <a:rPr lang="nl-NL" dirty="0"/>
              <a:t>Welkom</a:t>
            </a:r>
          </a:p>
        </p:txBody>
      </p:sp>
    </p:spTree>
    <p:extLst>
      <p:ext uri="{BB962C8B-B14F-4D97-AF65-F5344CB8AC3E}">
        <p14:creationId xmlns:p14="http://schemas.microsoft.com/office/powerpoint/2010/main" val="41648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3357813" y="2468547"/>
            <a:ext cx="5576638" cy="2910277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Waarom dit project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Wat gaan we doen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4000" b="1" dirty="0">
                <a:solidFill>
                  <a:srgbClr val="006AB9"/>
                </a:solidFill>
                <a:ea typeface="+mj-ea"/>
                <a:cs typeface="+mj-cs"/>
              </a:rPr>
              <a:t>Hoe gaan we te werk 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Hoe kunt u meedoen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92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/>
        </p:nvSpPr>
        <p:spPr>
          <a:xfrm>
            <a:off x="3654751" y="272842"/>
            <a:ext cx="4714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006AB9"/>
                </a:solidFill>
              </a:rPr>
              <a:t>Gezamenlijke </a:t>
            </a:r>
            <a:r>
              <a:rPr lang="nl-NL" sz="4000" b="1" dirty="0">
                <a:solidFill>
                  <a:srgbClr val="006AB9"/>
                </a:solidFill>
              </a:rPr>
              <a:t>aanpak</a:t>
            </a:r>
          </a:p>
        </p:txBody>
      </p:sp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7072" y="980728"/>
            <a:ext cx="4545386" cy="18090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2921" r="10430" b="22567"/>
          <a:stretch/>
        </p:blipFill>
        <p:spPr>
          <a:xfrm>
            <a:off x="-5036123" y="3140968"/>
            <a:ext cx="4538119" cy="190723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65" y="1448803"/>
            <a:ext cx="5472608" cy="386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80" y="3805314"/>
            <a:ext cx="1584176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8" y="1525771"/>
            <a:ext cx="1610584" cy="100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663" y="2613805"/>
            <a:ext cx="1656184" cy="103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477" y="1453956"/>
            <a:ext cx="1725488" cy="107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234" y="5357791"/>
            <a:ext cx="1905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457500"/>
            <a:ext cx="1585933" cy="99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76" y="5427286"/>
            <a:ext cx="16002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74" y="5236786"/>
            <a:ext cx="1543339" cy="96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489" y="4111148"/>
            <a:ext cx="1413392" cy="88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26" y="2823570"/>
            <a:ext cx="1570790" cy="98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26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/>
        </p:nvSpPr>
        <p:spPr>
          <a:xfrm>
            <a:off x="4064209" y="306478"/>
            <a:ext cx="3840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000" u="sng" dirty="0" smtClean="0"/>
              <a:t>3. Hoe gaan we te werk</a:t>
            </a:r>
            <a:endParaRPr lang="nl-NL" sz="30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181729270"/>
              </p:ext>
            </p:extLst>
          </p:nvPr>
        </p:nvGraphicFramePr>
        <p:xfrm>
          <a:off x="1619250" y="-346840"/>
          <a:ext cx="9039565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Rechte verbindingslijn 9"/>
          <p:cNvCxnSpPr/>
          <p:nvPr/>
        </p:nvCxnSpPr>
        <p:spPr>
          <a:xfrm>
            <a:off x="4433342" y="1484784"/>
            <a:ext cx="0" cy="1656184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1" name="Tekstvak 10"/>
          <p:cNvSpPr txBox="1"/>
          <p:nvPr/>
        </p:nvSpPr>
        <p:spPr>
          <a:xfrm>
            <a:off x="1636067" y="3833614"/>
            <a:ext cx="9108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2017	Ruimtelijke kwaliteit en belevingswaarde	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8"/>
              <a:tabLst/>
              <a:defRPr/>
            </a:pPr>
            <a:r>
              <a:rPr kumimoji="0" 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	Kansrijke combinaties van maatregelen (alternatieven)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8"/>
              <a:tabLst/>
              <a:defRPr/>
            </a:pPr>
            <a:r>
              <a:rPr kumimoji="0" 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Voorkeursalternatief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2020	Besluitvorming</a:t>
            </a:r>
          </a:p>
        </p:txBody>
      </p:sp>
    </p:spTree>
    <p:extLst>
      <p:ext uri="{BB962C8B-B14F-4D97-AF65-F5344CB8AC3E}">
        <p14:creationId xmlns:p14="http://schemas.microsoft.com/office/powerpoint/2010/main" val="25959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76" y="1095375"/>
            <a:ext cx="6897195" cy="487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36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gaan we doen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Bodemonderzoek: zomer 2017</a:t>
            </a:r>
          </a:p>
          <a:p>
            <a:r>
              <a:rPr lang="nl-NL" dirty="0" smtClean="0"/>
              <a:t>Belevingswaardenonderzoek: zomer 2017</a:t>
            </a:r>
          </a:p>
          <a:p>
            <a:r>
              <a:rPr lang="nl-NL" dirty="0" smtClean="0"/>
              <a:t>Klankbordgroep: najaar 2017</a:t>
            </a:r>
          </a:p>
          <a:p>
            <a:r>
              <a:rPr lang="nl-NL" dirty="0" smtClean="0"/>
              <a:t>Werkplaatsen: vanaf begin 2018</a:t>
            </a:r>
          </a:p>
          <a:p>
            <a:r>
              <a:rPr lang="nl-NL" dirty="0" smtClean="0"/>
              <a:t>Volgende informatiebijeenkomst: medio 2018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61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6000750" y="3611547"/>
            <a:ext cx="5576638" cy="29102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smtClean="0">
                <a:solidFill>
                  <a:prstClr val="black"/>
                </a:solidFill>
              </a:rPr>
              <a:t>Waarom dit project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smtClean="0">
                <a:solidFill>
                  <a:prstClr val="black"/>
                </a:solidFill>
              </a:rPr>
              <a:t>Wat gaan we doen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smtClean="0">
                <a:solidFill>
                  <a:prstClr val="black"/>
                </a:solidFill>
              </a:rPr>
              <a:t>Hoe gaan we te werk 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4000" b="1" smtClean="0">
                <a:solidFill>
                  <a:srgbClr val="006AB9"/>
                </a:solidFill>
                <a:ea typeface="+mj-ea"/>
                <a:cs typeface="+mj-cs"/>
              </a:rPr>
              <a:t>Hoe kunt u meedoen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4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Hoe kunt u meedoen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 smtClean="0"/>
              <a:t>Vanavond in gesprek </a:t>
            </a:r>
          </a:p>
          <a:p>
            <a:pPr marL="0" indent="0">
              <a:buNone/>
            </a:pPr>
            <a:r>
              <a:rPr lang="nl-NL" dirty="0" smtClean="0"/>
              <a:t>In gesprek aan de keukentafel en via dorpsraden</a:t>
            </a:r>
          </a:p>
          <a:p>
            <a:pPr marL="0" indent="0">
              <a:buNone/>
            </a:pPr>
            <a:r>
              <a:rPr lang="nl-NL" dirty="0" smtClean="0"/>
              <a:t>Ideeën indienen via </a:t>
            </a:r>
            <a:r>
              <a:rPr lang="nl-NL" dirty="0" smtClean="0">
                <a:hlinkClick r:id="rId3"/>
              </a:rPr>
              <a:t>www.meanderendemaas.nl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Volgen via nieuwsbrief of </a:t>
            </a:r>
            <a:r>
              <a:rPr lang="nl-NL" dirty="0" smtClean="0">
                <a:hlinkClick r:id="rId3"/>
              </a:rPr>
              <a:t>www.meanderendemaas.nl</a:t>
            </a:r>
            <a:r>
              <a:rPr lang="nl-NL" dirty="0" smtClean="0"/>
              <a:t> </a:t>
            </a:r>
          </a:p>
          <a:p>
            <a:pPr marL="0" indent="0">
              <a:buNone/>
            </a:pPr>
            <a:r>
              <a:rPr lang="nl-NL" dirty="0" smtClean="0"/>
              <a:t>Adviseren in </a:t>
            </a:r>
            <a:r>
              <a:rPr lang="nl-NL" dirty="0"/>
              <a:t>de </a:t>
            </a:r>
            <a:r>
              <a:rPr lang="nl-NL" dirty="0" smtClean="0"/>
              <a:t>klankbordgroep</a:t>
            </a:r>
          </a:p>
          <a:p>
            <a:pPr marL="0" indent="0">
              <a:buNone/>
            </a:pPr>
            <a:r>
              <a:rPr lang="nl-NL" dirty="0" smtClean="0"/>
              <a:t>Meedoen </a:t>
            </a:r>
            <a:r>
              <a:rPr lang="nl-NL" dirty="0"/>
              <a:t>in werkplaatsen 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026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0331" y="1926972"/>
            <a:ext cx="9292392" cy="576967"/>
          </a:xfrm>
        </p:spPr>
        <p:txBody>
          <a:bodyPr/>
          <a:lstStyle/>
          <a:p>
            <a:pPr algn="ctr"/>
            <a:r>
              <a:rPr lang="nl-NL" dirty="0" smtClean="0"/>
              <a:t>Dank voor uw aandacht!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76863" y="2849547"/>
            <a:ext cx="5367088" cy="2910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 smtClean="0"/>
              <a:t>Kom in contact</a:t>
            </a:r>
          </a:p>
          <a:p>
            <a:pPr marL="0" indent="0">
              <a:buNone/>
            </a:pPr>
            <a:r>
              <a:rPr lang="nl-NL" dirty="0"/>
              <a:t>www.meanderendemaas.nl</a:t>
            </a:r>
          </a:p>
          <a:p>
            <a:pPr marL="0" indent="0">
              <a:buNone/>
            </a:pPr>
            <a:r>
              <a:rPr lang="nl-NL" dirty="0"/>
              <a:t>info@meanderendemaas.nl</a:t>
            </a:r>
          </a:p>
          <a:p>
            <a:pPr marL="0" indent="0">
              <a:buNone/>
            </a:pPr>
            <a:r>
              <a:rPr lang="nl-NL" dirty="0"/>
              <a:t>twitter: @</a:t>
            </a:r>
            <a:r>
              <a:rPr lang="nl-NL" dirty="0" err="1"/>
              <a:t>meanderendemaas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45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 van de avond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71963" y="2666999"/>
            <a:ext cx="7595938" cy="2864225"/>
          </a:xfrm>
        </p:spPr>
        <p:txBody>
          <a:bodyPr/>
          <a:lstStyle/>
          <a:p>
            <a:r>
              <a:rPr lang="nl-NL" sz="3200" dirty="0">
                <a:solidFill>
                  <a:prstClr val="black"/>
                </a:solidFill>
              </a:rPr>
              <a:t>20.00   Welkom</a:t>
            </a:r>
          </a:p>
          <a:p>
            <a:r>
              <a:rPr lang="nl-NL" sz="3200" dirty="0">
                <a:solidFill>
                  <a:prstClr val="black"/>
                </a:solidFill>
              </a:rPr>
              <a:t>20.15   Toelichting: wat houdt het project in</a:t>
            </a:r>
          </a:p>
          <a:p>
            <a:r>
              <a:rPr lang="nl-NL" sz="3200" dirty="0">
                <a:solidFill>
                  <a:prstClr val="black"/>
                </a:solidFill>
              </a:rPr>
              <a:t>20.30   In gesprek tijdens de themamarkt</a:t>
            </a:r>
          </a:p>
          <a:p>
            <a:r>
              <a:rPr lang="nl-NL" sz="3200" dirty="0">
                <a:solidFill>
                  <a:prstClr val="black"/>
                </a:solidFill>
              </a:rPr>
              <a:t>22.00   Einde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980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Opzet </a:t>
            </a:r>
            <a:r>
              <a:rPr lang="nl-NL" dirty="0" smtClean="0"/>
              <a:t>van de presentatie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38813" y="2754297"/>
            <a:ext cx="5557588" cy="2910277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Waarom dit project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Wat gaan we doen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Hoe gaan we te werk 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Hoe kunt u meedoen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710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3357813" y="2468547"/>
            <a:ext cx="5576638" cy="2910277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4000" b="1" dirty="0">
                <a:solidFill>
                  <a:srgbClr val="006AB9"/>
                </a:solidFill>
                <a:ea typeface="+mj-ea"/>
                <a:cs typeface="+mj-cs"/>
              </a:rPr>
              <a:t>Waarom dit project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Wat gaan we doen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Hoe gaan we te werk 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>
                <a:solidFill>
                  <a:prstClr val="black"/>
                </a:solidFill>
              </a:rPr>
              <a:t>Hoe kunt u meedoen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38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2662238" y="2735263"/>
            <a:ext cx="9529762" cy="2909887"/>
          </a:xfrm>
        </p:spPr>
        <p:txBody>
          <a:bodyPr/>
          <a:lstStyle/>
          <a:p>
            <a:r>
              <a:rPr lang="nl-NL" dirty="0" smtClean="0"/>
              <a:t> </a:t>
            </a:r>
            <a:endParaRPr lang="nl-NL" sz="4000" b="1" dirty="0">
              <a:solidFill>
                <a:srgbClr val="006AB9"/>
              </a:solidFill>
              <a:ea typeface="+mj-ea"/>
              <a:cs typeface="+mj-cs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4024313" y="1965325"/>
            <a:ext cx="8167687" cy="576263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3510213" y="2887647"/>
            <a:ext cx="5100388" cy="291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4000" b="1" dirty="0">
                <a:solidFill>
                  <a:srgbClr val="006AB9"/>
                </a:solidFill>
                <a:ea typeface="+mj-ea"/>
                <a:cs typeface="+mj-cs"/>
              </a:rPr>
              <a:t>Waarom dit project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 smtClean="0">
                <a:solidFill>
                  <a:prstClr val="black"/>
                </a:solidFill>
              </a:rPr>
              <a:t>Wat gaan we doen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 smtClean="0">
                <a:solidFill>
                  <a:prstClr val="black"/>
                </a:solidFill>
              </a:rPr>
              <a:t>Hoe gaan we te werk 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200" dirty="0" smtClean="0">
                <a:solidFill>
                  <a:prstClr val="black"/>
                </a:solidFill>
              </a:rPr>
              <a:t>Hoe kunt u meedoen </a:t>
            </a:r>
          </a:p>
          <a:p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0" b="-14761"/>
          <a:stretch/>
        </p:blipFill>
        <p:spPr bwMode="auto">
          <a:xfrm>
            <a:off x="800100" y="742950"/>
            <a:ext cx="1066800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9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8703" r="1733" b="9321"/>
          <a:stretch/>
        </p:blipFill>
        <p:spPr bwMode="auto">
          <a:xfrm>
            <a:off x="803275" y="1243580"/>
            <a:ext cx="10548938" cy="5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hoek 9"/>
          <p:cNvSpPr/>
          <p:nvPr/>
        </p:nvSpPr>
        <p:spPr>
          <a:xfrm>
            <a:off x="2118946" y="227917"/>
            <a:ext cx="76374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b="1" dirty="0">
                <a:solidFill>
                  <a:srgbClr val="006AB9"/>
                </a:solidFill>
                <a:ea typeface="+mj-ea"/>
                <a:cs typeface="+mj-cs"/>
              </a:rPr>
              <a:t>Blijven werken aan waterveiligheid</a:t>
            </a:r>
          </a:p>
        </p:txBody>
      </p:sp>
      <p:sp>
        <p:nvSpPr>
          <p:cNvPr id="4" name="Afgeronde rechthoek 3"/>
          <p:cNvSpPr/>
          <p:nvPr/>
        </p:nvSpPr>
        <p:spPr>
          <a:xfrm>
            <a:off x="1223070" y="3117050"/>
            <a:ext cx="2880320" cy="112728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Hogere waterstanden door klimaatverandering</a:t>
            </a:r>
          </a:p>
        </p:txBody>
      </p:sp>
      <p:sp>
        <p:nvSpPr>
          <p:cNvPr id="5" name="Afgeronde rechthoek 4"/>
          <p:cNvSpPr/>
          <p:nvPr/>
        </p:nvSpPr>
        <p:spPr>
          <a:xfrm>
            <a:off x="8524850" y="3117050"/>
            <a:ext cx="2493194" cy="1246448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Groei in bewoners en bedrijvigheid achter de dijk 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4781600" y="6029870"/>
            <a:ext cx="2592288" cy="64807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Meer kennis over de dijk</a:t>
            </a:r>
          </a:p>
        </p:txBody>
      </p:sp>
    </p:spTree>
    <p:extLst>
      <p:ext uri="{BB962C8B-B14F-4D97-AF65-F5344CB8AC3E}">
        <p14:creationId xmlns:p14="http://schemas.microsoft.com/office/powerpoint/2010/main" val="271568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0278" y="2117472"/>
            <a:ext cx="8167608" cy="576967"/>
          </a:xfrm>
        </p:spPr>
        <p:txBody>
          <a:bodyPr/>
          <a:lstStyle/>
          <a:p>
            <a:r>
              <a:rPr lang="nl-NL" dirty="0" smtClean="0"/>
              <a:t>Aanpak dijk Ravenstein Lith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05212" y="3249597"/>
            <a:ext cx="9748588" cy="2910277"/>
          </a:xfrm>
        </p:spPr>
        <p:txBody>
          <a:bodyPr>
            <a:normAutofit/>
          </a:bodyPr>
          <a:lstStyle/>
          <a:p>
            <a:r>
              <a:rPr lang="nl-NL" sz="3200" dirty="0"/>
              <a:t>Nieuwe </a:t>
            </a:r>
            <a:r>
              <a:rPr lang="nl-NL" sz="3200" dirty="0" smtClean="0"/>
              <a:t>waterveiligheidsnormen in 2017 </a:t>
            </a:r>
          </a:p>
          <a:p>
            <a:r>
              <a:rPr lang="nl-NL" sz="3200" dirty="0" smtClean="0"/>
              <a:t>Dijk Ravenstein-Lith: hoge </a:t>
            </a:r>
            <a:r>
              <a:rPr lang="nl-NL" sz="3200" dirty="0"/>
              <a:t>nieuwe </a:t>
            </a:r>
            <a:r>
              <a:rPr lang="nl-NL" sz="3200" dirty="0" smtClean="0"/>
              <a:t>norm</a:t>
            </a:r>
            <a:endParaRPr lang="nl-NL" sz="3200" dirty="0"/>
          </a:p>
          <a:p>
            <a:r>
              <a:rPr lang="nl-NL" sz="3200" dirty="0" smtClean="0"/>
              <a:t>Programma: beginnen met dijken waar verschil van norm met huidige situatie groot is</a:t>
            </a:r>
            <a:endParaRPr lang="nl-NL" sz="3200" dirty="0"/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endParaRPr lang="nl-NL" sz="2400" dirty="0">
              <a:solidFill>
                <a:prstClr val="black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32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4740796" y="1628800"/>
            <a:ext cx="2952328" cy="1008112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609990" y="230278"/>
            <a:ext cx="10749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b="1" dirty="0">
                <a:solidFill>
                  <a:srgbClr val="006AB9"/>
                </a:solidFill>
                <a:ea typeface="+mj-ea"/>
                <a:cs typeface="+mj-cs"/>
              </a:rPr>
              <a:t>Dijkversterking en rivierverruiming langs de Maas</a:t>
            </a:r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092" y="1014364"/>
            <a:ext cx="7844958" cy="554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391</Words>
  <Application>Microsoft Office PowerPoint</Application>
  <PresentationFormat>Aangepast</PresentationFormat>
  <Paragraphs>116</Paragraphs>
  <Slides>27</Slides>
  <Notes>6</Notes>
  <HiddenSlides>2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28" baseType="lpstr">
      <vt:lpstr>Kantoorthema</vt:lpstr>
      <vt:lpstr>PowerPoint-presentatie</vt:lpstr>
      <vt:lpstr>Welkom</vt:lpstr>
      <vt:lpstr>Programma van de avond</vt:lpstr>
      <vt:lpstr>Opzet van de presentatie</vt:lpstr>
      <vt:lpstr>PowerPoint-presentatie</vt:lpstr>
      <vt:lpstr> </vt:lpstr>
      <vt:lpstr>PowerPoint-presentatie</vt:lpstr>
      <vt:lpstr>Aanpak dijk Ravenstein Lith </vt:lpstr>
      <vt:lpstr>PowerPoint-presentatie</vt:lpstr>
      <vt:lpstr>PowerPoint-presentatie</vt:lpstr>
      <vt:lpstr>PowerPoint-presentatie</vt:lpstr>
      <vt:lpstr>Doel: veilig en aantrekkelijk gebied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gaan we doen</vt:lpstr>
      <vt:lpstr>PowerPoint-presentatie</vt:lpstr>
      <vt:lpstr>Hoe kunt u meedoen</vt:lpstr>
      <vt:lpstr>Dank voor uw aandacht!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Manon van Heeswijk</dc:creator>
  <cp:lastModifiedBy>Kees, Karijn</cp:lastModifiedBy>
  <cp:revision>79</cp:revision>
  <dcterms:created xsi:type="dcterms:W3CDTF">2017-05-22T12:50:32Z</dcterms:created>
  <dcterms:modified xsi:type="dcterms:W3CDTF">2017-06-08T13:20:35Z</dcterms:modified>
</cp:coreProperties>
</file>